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theme/theme10.xml" ContentType="application/vnd.openxmlformats-officedocument.theme+xml"/>
  <Override PartName="/ppt/slideLayouts/slideLayout16.xml" ContentType="application/vnd.openxmlformats-officedocument.presentationml.slideLayout+xml"/>
  <Override PartName="/ppt/theme/theme11.xml" ContentType="application/vnd.openxmlformats-officedocument.theme+xml"/>
  <Override PartName="/ppt/slideLayouts/slideLayout17.xml" ContentType="application/vnd.openxmlformats-officedocument.presentationml.slideLayout+xml"/>
  <Override PartName="/ppt/theme/theme12.xml" ContentType="application/vnd.openxmlformats-officedocument.theme+xml"/>
  <Override PartName="/ppt/slideLayouts/slideLayout18.xml" ContentType="application/vnd.openxmlformats-officedocument.presentationml.slideLayout+xml"/>
  <Override PartName="/ppt/theme/theme13.xml" ContentType="application/vnd.openxmlformats-officedocument.theme+xml"/>
  <Override PartName="/ppt/slideLayouts/slideLayout19.xml" ContentType="application/vnd.openxmlformats-officedocument.presentationml.slideLayout+xml"/>
  <Override PartName="/ppt/theme/theme14.xml" ContentType="application/vnd.openxmlformats-officedocument.theme+xml"/>
  <Override PartName="/ppt/slideLayouts/slideLayout20.xml" ContentType="application/vnd.openxmlformats-officedocument.presentationml.slideLayout+xml"/>
  <Override PartName="/ppt/theme/theme1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6.xml" ContentType="application/vnd.openxmlformats-officedocument.theme+xml"/>
  <Override PartName="/ppt/slideLayouts/slideLayout23.xml" ContentType="application/vnd.openxmlformats-officedocument.presentationml.slideLayout+xml"/>
  <Override PartName="/ppt/theme/theme17.xml" ContentType="application/vnd.openxmlformats-officedocument.theme+xml"/>
  <Override PartName="/ppt/slideLayouts/slideLayout24.xml" ContentType="application/vnd.openxmlformats-officedocument.presentationml.slideLayout+xml"/>
  <Override PartName="/ppt/theme/theme18.xml" ContentType="application/vnd.openxmlformats-officedocument.theme+xml"/>
  <Override PartName="/ppt/slideLayouts/slideLayout25.xml" ContentType="application/vnd.openxmlformats-officedocument.presentationml.slideLayout+xml"/>
  <Override PartName="/ppt/theme/theme19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  <p:sldMasterId id="2147484320" r:id="rId20"/>
  </p:sldMasterIdLst>
  <p:notesMasterIdLst>
    <p:notesMasterId r:id="rId65"/>
  </p:notesMasterIdLst>
  <p:handoutMasterIdLst>
    <p:handoutMasterId r:id="rId66"/>
  </p:handoutMasterIdLst>
  <p:sldIdLst>
    <p:sldId id="457" r:id="rId21"/>
    <p:sldId id="460" r:id="rId22"/>
    <p:sldId id="461" r:id="rId23"/>
    <p:sldId id="427" r:id="rId24"/>
    <p:sldId id="463" r:id="rId25"/>
    <p:sldId id="417" r:id="rId26"/>
    <p:sldId id="464" r:id="rId27"/>
    <p:sldId id="419" r:id="rId28"/>
    <p:sldId id="466" r:id="rId29"/>
    <p:sldId id="469" r:id="rId30"/>
    <p:sldId id="502" r:id="rId31"/>
    <p:sldId id="468" r:id="rId32"/>
    <p:sldId id="429" r:id="rId33"/>
    <p:sldId id="470" r:id="rId34"/>
    <p:sldId id="465" r:id="rId35"/>
    <p:sldId id="471" r:id="rId36"/>
    <p:sldId id="421" r:id="rId37"/>
    <p:sldId id="472" r:id="rId38"/>
    <p:sldId id="435" r:id="rId39"/>
    <p:sldId id="473" r:id="rId40"/>
    <p:sldId id="475" r:id="rId41"/>
    <p:sldId id="479" r:id="rId42"/>
    <p:sldId id="480" r:id="rId43"/>
    <p:sldId id="482" r:id="rId44"/>
    <p:sldId id="483" r:id="rId45"/>
    <p:sldId id="484" r:id="rId46"/>
    <p:sldId id="481" r:id="rId47"/>
    <p:sldId id="485" r:id="rId48"/>
    <p:sldId id="486" r:id="rId49"/>
    <p:sldId id="487" r:id="rId50"/>
    <p:sldId id="495" r:id="rId51"/>
    <p:sldId id="488" r:id="rId52"/>
    <p:sldId id="490" r:id="rId53"/>
    <p:sldId id="489" r:id="rId54"/>
    <p:sldId id="491" r:id="rId55"/>
    <p:sldId id="492" r:id="rId56"/>
    <p:sldId id="493" r:id="rId57"/>
    <p:sldId id="496" r:id="rId58"/>
    <p:sldId id="497" r:id="rId59"/>
    <p:sldId id="498" r:id="rId60"/>
    <p:sldId id="499" r:id="rId61"/>
    <p:sldId id="500" r:id="rId62"/>
    <p:sldId id="501" r:id="rId63"/>
    <p:sldId id="459" r:id="rId64"/>
  </p:sldIdLst>
  <p:sldSz cx="16249650" cy="9144000"/>
  <p:notesSz cx="6858000" cy="9144000"/>
  <p:custDataLst>
    <p:tags r:id="rId6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903" userDrawn="1">
          <p15:clr>
            <a:srgbClr val="A4A3A4"/>
          </p15:clr>
        </p15:guide>
        <p15:guide id="2" pos="5165">
          <p15:clr>
            <a:srgbClr val="A4A3A4"/>
          </p15:clr>
        </p15:guide>
        <p15:guide id="3" orient="horz" pos="322">
          <p15:clr>
            <a:srgbClr val="A4A3A4"/>
          </p15:clr>
        </p15:guide>
        <p15:guide id="4" orient="horz" pos="5148" userDrawn="1">
          <p15:clr>
            <a:srgbClr val="A4A3A4"/>
          </p15:clr>
        </p15:guide>
        <p15:guide id="5" pos="455">
          <p15:clr>
            <a:srgbClr val="A4A3A4"/>
          </p15:clr>
        </p15:guide>
        <p15:guide id="6" pos="9772">
          <p15:clr>
            <a:srgbClr val="A4A3A4"/>
          </p15:clr>
        </p15:guide>
        <p15:guide id="7" pos="4820">
          <p15:clr>
            <a:srgbClr val="A4A3A4"/>
          </p15:clr>
        </p15:guide>
        <p15:guide id="8" pos="5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C00"/>
    <a:srgbClr val="A6CE39"/>
    <a:srgbClr val="FFFFFF"/>
    <a:srgbClr val="ED145B"/>
    <a:srgbClr val="F15A22"/>
    <a:srgbClr val="FAA61A"/>
    <a:srgbClr val="FFCC00"/>
    <a:srgbClr val="F1E503"/>
    <a:srgbClr val="FFEB6B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791" autoAdjust="0"/>
  </p:normalViewPr>
  <p:slideViewPr>
    <p:cSldViewPr snapToGrid="0">
      <p:cViewPr varScale="1">
        <p:scale>
          <a:sx n="61" d="100"/>
          <a:sy n="61" d="100"/>
        </p:scale>
        <p:origin x="108" y="450"/>
      </p:cViewPr>
      <p:guideLst>
        <p:guide orient="horz" pos="2903"/>
        <p:guide pos="5165"/>
        <p:guide orient="horz" pos="322"/>
        <p:guide orient="horz" pos="5148"/>
        <p:guide pos="455"/>
        <p:guide pos="9772"/>
        <p:guide pos="4820"/>
        <p:guide pos="50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9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63" Type="http://schemas.openxmlformats.org/officeDocument/2006/relationships/slide" Target="slides/slide43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61" Type="http://schemas.openxmlformats.org/officeDocument/2006/relationships/slide" Target="slides/slide41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slide" Target="slides/slide44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tags" Target="tags/tag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2/17/2016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2/17/2016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958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Recurso liberado</a:t>
            </a:r>
            <a:r>
              <a:rPr lang="pt-BR" baseline="0" dirty="0" smtClean="0"/>
              <a:t> na atualização fluig 1.5: http://tdn.totvs.com/pages/viewpage.action?pageId=184781872#Atualiza%C3%A7%C3%A3o1.5-WCM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8371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076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063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91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4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5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6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55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0476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733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429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854858" y="2916238"/>
            <a:ext cx="14539464" cy="4032026"/>
          </a:xfrm>
          <a:prstGeom prst="rect">
            <a:avLst/>
          </a:prstGeom>
        </p:spPr>
        <p:txBody>
          <a:bodyPr vert="horz"/>
          <a:lstStyle>
            <a:lvl1pPr marL="3174" indent="-3174">
              <a:buFont typeface="Arial" charset="0"/>
              <a:buNone/>
              <a:defRPr sz="1999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54808" y="2052192"/>
            <a:ext cx="14539985" cy="719609"/>
          </a:xfrm>
          <a:prstGeom prst="rect">
            <a:avLst/>
          </a:prstGeom>
        </p:spPr>
        <p:txBody>
          <a:bodyPr vert="horz"/>
          <a:lstStyle>
            <a:lvl1pPr>
              <a:defRPr sz="2799" b="0" i="0">
                <a:solidFill>
                  <a:schemeClr val="bg1">
                    <a:lumMod val="50000"/>
                  </a:schemeClr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54355" y="383704"/>
            <a:ext cx="13172317" cy="515888"/>
          </a:xfrm>
          <a:prstGeom prst="rect">
            <a:avLst/>
          </a:prstGeom>
        </p:spPr>
        <p:txBody>
          <a:bodyPr vert="horz"/>
          <a:lstStyle/>
          <a:p>
            <a:r>
              <a:rPr lang="x-none" dirty="0" smtClean="0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76104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41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6948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07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56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6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7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8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9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3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4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theme" Target="../theme/theme20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54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96" r:id="rId2"/>
    <p:sldLayoutId id="2147484302" r:id="rId3"/>
    <p:sldLayoutId id="2147484319" r:id="rId4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hyperlink" Target="http://tdn.totvs.com/pages/viewpage.action?pageId=224108112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hyperlink" Target="http://tdn.totvs.com/pages/releaseview.action?pageId=149880912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://tdn.totvs.com/x/jSiDC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releaseview.action?pageId=185745580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hyperlink" Target="http://tdn.totvs.com/pages/releaseview.action?pageId=185745580#Alterarlayoutsdep%C3%A1ginas-Sobreoprocessodemodifica%C3%A7%C3%A3odelayoutemumap%C3%A1gina" TargetMode="Externa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tore.fluig.com/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hyperlink" Target="https://git.fluig.com/projects/SAMPLES/repos/kit-intranet/browse" TargetMode="External"/><Relationship Id="rId5" Type="http://schemas.openxmlformats.org/officeDocument/2006/relationships/image" Target="../media/image46.png"/><Relationship Id="rId4" Type="http://schemas.openxmlformats.org/officeDocument/2006/relationships/hyperlink" Target="https://www.youtube.com/watch?v=cOlxQdpYPWw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pt.slideshare.net/fluig" TargetMode="External"/><Relationship Id="rId3" Type="http://schemas.openxmlformats.org/officeDocument/2006/relationships/hyperlink" Target="http://www.fluig.com/" TargetMode="External"/><Relationship Id="rId7" Type="http://schemas.openxmlformats.org/officeDocument/2006/relationships/hyperlink" Target="https://www.youtube.com/user/fluigplatform" TargetMode="External"/><Relationship Id="rId12" Type="http://schemas.openxmlformats.org/officeDocument/2006/relationships/hyperlink" Target="https://suporte.totvs.com/portal/p/10098/guia-relacionamento" TargetMode="Externa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9.xml"/><Relationship Id="rId6" Type="http://schemas.openxmlformats.org/officeDocument/2006/relationships/hyperlink" Target="https://www.fluig.com/blo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suporte.fluig.com" TargetMode="External"/><Relationship Id="rId10" Type="http://schemas.openxmlformats.org/officeDocument/2006/relationships/hyperlink" Target="http://fluig.totvs.com/portal/p/10097/subject/fluig-dev-partner" TargetMode="External"/><Relationship Id="rId4" Type="http://schemas.openxmlformats.org/officeDocument/2006/relationships/hyperlink" Target="http://dev.fluig.com/" TargetMode="External"/><Relationship Id="rId9" Type="http://schemas.openxmlformats.org/officeDocument/2006/relationships/hyperlink" Target="https://pt.scribd.com/user/236100035/Fluig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30.png"/><Relationship Id="rId4" Type="http://schemas.openxmlformats.org/officeDocument/2006/relationships/hyperlink" Target="http://tdn.totvs.com.br/x/-QdGCQ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Permissões de widgets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541" y="2003363"/>
            <a:ext cx="9948569" cy="521277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2549352" y="1575803"/>
            <a:ext cx="972000" cy="972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7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494270" y="7402747"/>
            <a:ext cx="13261110" cy="654132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/>
              <a:t>Exibição de widgets apenas para usuários selecionados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955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Widgets mobile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clrChange>
              <a:clrFrom>
                <a:srgbClr val="DEDEDE"/>
              </a:clrFrom>
              <a:clrTo>
                <a:srgbClr val="DEDED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983" y="2378679"/>
            <a:ext cx="3561255" cy="572853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73" y="2378679"/>
            <a:ext cx="8496000" cy="507732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126035" y="7604747"/>
            <a:ext cx="878327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Widgets disponíveis no fluig Mobile: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13" name="Imagem 12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47" y="7607873"/>
            <a:ext cx="540000" cy="531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899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Categorias de widgets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13" y="2400476"/>
            <a:ext cx="9138317" cy="479064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Elipse 9"/>
          <p:cNvSpPr/>
          <p:nvPr/>
        </p:nvSpPr>
        <p:spPr>
          <a:xfrm>
            <a:off x="14780579" y="1944324"/>
            <a:ext cx="1080000" cy="1080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848440" y="4079652"/>
            <a:ext cx="5278706" cy="1432293"/>
            <a:chOff x="816908" y="2893178"/>
            <a:chExt cx="5278706" cy="1432293"/>
          </a:xfrm>
        </p:grpSpPr>
        <p:pic>
          <p:nvPicPr>
            <p:cNvPr id="13" name="Imagem 12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994" y="2893178"/>
              <a:ext cx="548366" cy="540000"/>
            </a:xfrm>
            <a:prstGeom prst="rect">
              <a:avLst/>
            </a:prstGeom>
          </p:spPr>
        </p:pic>
        <p:sp>
          <p:nvSpPr>
            <p:cNvPr id="14" name="CaixaDeTexto 13"/>
            <p:cNvSpPr txBox="1"/>
            <p:nvPr/>
          </p:nvSpPr>
          <p:spPr>
            <a:xfrm>
              <a:off x="816908" y="2940476"/>
              <a:ext cx="521564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Widgets Padrão:</a:t>
              </a:r>
            </a:p>
            <a:p>
              <a:endParaRPr lang="pt-BR" sz="2800" dirty="0">
                <a:solidFill>
                  <a:srgbClr val="636463"/>
                </a:solidFill>
                <a:latin typeface="Trebuchet MS"/>
                <a:cs typeface="Trebuchet MS"/>
              </a:endParaRPr>
            </a:p>
            <a:p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Widgets Experiência de Uso:</a:t>
              </a:r>
            </a:p>
          </p:txBody>
        </p:sp>
        <p:pic>
          <p:nvPicPr>
            <p:cNvPr id="16" name="Imagem 15">
              <a:hlinkClick r:id="rId6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7248" y="3734469"/>
              <a:ext cx="548366" cy="540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295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Publicação de páginas</a:t>
            </a:r>
            <a:endParaRPr lang="pt-BR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4</a:t>
            </a:r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9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Publicação de páginas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2054280"/>
            <a:ext cx="10058400" cy="584851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Elipse 12"/>
          <p:cNvSpPr/>
          <p:nvPr/>
        </p:nvSpPr>
        <p:spPr>
          <a:xfrm>
            <a:off x="2483113" y="7166681"/>
            <a:ext cx="1152000" cy="1152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3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32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214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Alteração de layouts</a:t>
            </a:r>
            <a:endParaRPr lang="pt-BR" dirty="0"/>
          </a:p>
        </p:txBody>
      </p:sp>
      <p:pic>
        <p:nvPicPr>
          <p:cNvPr id="4" name="Imagem 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40" y="5379928"/>
            <a:ext cx="548363" cy="5400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98634" y="3298049"/>
            <a:ext cx="47527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É possível mudar o layout de qualquer </a:t>
            </a:r>
            <a:r>
              <a:rPr lang="pt-BR" sz="2800" b="1" dirty="0">
                <a:solidFill>
                  <a:srgbClr val="636463"/>
                </a:solidFill>
                <a:latin typeface="Trebuchet MS"/>
                <a:cs typeface="Trebuchet MS"/>
              </a:rPr>
              <a:t>página editável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, por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exemplo, Home, Social e comunidades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/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Alterar layouts de páginas: </a:t>
            </a:r>
          </a:p>
          <a:p>
            <a:pPr algn="just"/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algn="just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Regras: 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140" y="2080880"/>
            <a:ext cx="9319870" cy="5076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Elipse 11"/>
          <p:cNvSpPr/>
          <p:nvPr/>
        </p:nvSpPr>
        <p:spPr>
          <a:xfrm>
            <a:off x="14763594" y="6471283"/>
            <a:ext cx="1152000" cy="1152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3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32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pic>
        <p:nvPicPr>
          <p:cNvPr id="7" name="Imagem 6">
            <a:hlinkClick r:id="rId6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43" y="6234415"/>
            <a:ext cx="548363" cy="5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399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Endereço de acesso personalizado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713" y="2040702"/>
            <a:ext cx="8544070" cy="4968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Elipse 11"/>
          <p:cNvSpPr/>
          <p:nvPr/>
        </p:nvSpPr>
        <p:spPr>
          <a:xfrm>
            <a:off x="11380745" y="5901349"/>
            <a:ext cx="1152000" cy="1152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3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32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126035" y="7195243"/>
            <a:ext cx="12383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Certifique-se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de realizar as configurações necessárias no domínio utilizado (DNS) para que seja possível utilizar o subdomínio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desejado</a:t>
            </a:r>
            <a:endParaRPr lang="pt-BR" sz="2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32" y="7296530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377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Histórico de páginas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6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Histórico de páginas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1929407"/>
            <a:ext cx="10058400" cy="554345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614542" y="6707994"/>
            <a:ext cx="13020566" cy="970741"/>
          </a:xfr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endParaRPr lang="pt-BR" sz="2000" dirty="0" smtClean="0"/>
          </a:p>
          <a:p>
            <a:pPr marL="0" indent="0" algn="ctr">
              <a:buNone/>
            </a:pPr>
            <a:r>
              <a:rPr lang="pt-BR" dirty="0" smtClean="0"/>
              <a:t>No </a:t>
            </a:r>
            <a:r>
              <a:rPr lang="pt-BR" dirty="0"/>
              <a:t>histórico da página é possível acompanhar informações sobre os layouts que já foram </a:t>
            </a:r>
            <a:r>
              <a:rPr lang="pt-BR" dirty="0" smtClean="0"/>
              <a:t>aplicados e restaurar </a:t>
            </a:r>
            <a:r>
              <a:rPr lang="pt-BR" dirty="0"/>
              <a:t>uma versão </a:t>
            </a:r>
            <a:r>
              <a:rPr lang="pt-BR" dirty="0" smtClean="0"/>
              <a:t>antiga, se desejado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81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store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6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wcm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Treinamento funcional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</a:t>
            </a:r>
            <a:r>
              <a:rPr lang="pt-BR" dirty="0" err="1" smtClean="0"/>
              <a:t>store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227412" y="6968356"/>
            <a:ext cx="13794827" cy="1069255"/>
          </a:xfrm>
        </p:spPr>
        <p:txBody>
          <a:bodyPr/>
          <a:lstStyle/>
          <a:p>
            <a:pPr marL="0" indent="0" algn="ctr">
              <a:lnSpc>
                <a:spcPts val="3600"/>
              </a:lnSpc>
              <a:spcBef>
                <a:spcPts val="3000"/>
              </a:spcBef>
              <a:buNone/>
            </a:pPr>
            <a:r>
              <a:rPr lang="pt-BR" dirty="0" smtClean="0"/>
              <a:t>A </a:t>
            </a:r>
            <a:r>
              <a:rPr lang="pt-BR" dirty="0" smtClean="0">
                <a:hlinkClick r:id="rId3"/>
              </a:rPr>
              <a:t>fluig </a:t>
            </a:r>
            <a:r>
              <a:rPr lang="pt-BR" dirty="0" err="1" smtClean="0">
                <a:hlinkClick r:id="rId3"/>
              </a:rPr>
              <a:t>Store</a:t>
            </a:r>
            <a:r>
              <a:rPr lang="pt-BR" dirty="0" smtClean="0"/>
              <a:t> oferece aos </a:t>
            </a:r>
            <a:r>
              <a:rPr lang="pt-BR" dirty="0"/>
              <a:t>assinantes da plataforma </a:t>
            </a:r>
            <a:r>
              <a:rPr lang="pt-BR" dirty="0" smtClean="0"/>
              <a:t>acesso </a:t>
            </a:r>
            <a:r>
              <a:rPr lang="pt-BR" dirty="0"/>
              <a:t>a componentes e processos de negócio </a:t>
            </a:r>
            <a:r>
              <a:rPr lang="pt-BR" dirty="0" smtClean="0"/>
              <a:t>para </a:t>
            </a:r>
            <a:r>
              <a:rPr lang="pt-BR" dirty="0"/>
              <a:t>acelerar ainda mais o retorno sobre investimento das </a:t>
            </a:r>
            <a:r>
              <a:rPr lang="pt-BR" dirty="0" smtClean="0"/>
              <a:t>empresas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0" b="3223"/>
          <a:stretch/>
        </p:blipFill>
        <p:spPr>
          <a:xfrm>
            <a:off x="3639764" y="1445646"/>
            <a:ext cx="8970122" cy="520740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90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Kit intranet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86994" y="2699867"/>
            <a:ext cx="5464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O Kit </a:t>
            </a:r>
            <a:r>
              <a:rPr lang="pt-BR" sz="2800" dirty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Intranet oferece widgets, técnicas e código de referência para </a:t>
            </a:r>
            <a:r>
              <a:rPr lang="pt-BR" sz="2800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desenvolvedores</a:t>
            </a:r>
            <a:r>
              <a:rPr lang="pt-BR" sz="2800" b="1" dirty="0" smtClean="0">
                <a:solidFill>
                  <a:srgbClr val="58595B"/>
                </a:solidFill>
                <a:latin typeface="Trebuchet MS"/>
                <a:ea typeface="+mn-ea"/>
                <a:cs typeface="Trebuchet MS"/>
              </a:rPr>
              <a:t>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" b="62931"/>
          <a:stretch/>
        </p:blipFill>
        <p:spPr>
          <a:xfrm>
            <a:off x="8388765" y="1560786"/>
            <a:ext cx="6866192" cy="63720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Imagem 12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07" y="5293200"/>
            <a:ext cx="1739746" cy="1440000"/>
          </a:xfrm>
          <a:prstGeom prst="rect">
            <a:avLst/>
          </a:prstGeom>
        </p:spPr>
      </p:pic>
      <p:pic>
        <p:nvPicPr>
          <p:cNvPr id="2" name="Imagem 1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87" y="5293200"/>
            <a:ext cx="1440000" cy="1440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426607" y="6889531"/>
            <a:ext cx="1739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Vídeo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337985" y="6884271"/>
            <a:ext cx="1739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Download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1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 smtClean="0"/>
              <a:t>7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Exemplos de portais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67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afeet</a:t>
            </a:r>
            <a:endParaRPr lang="pt-BR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9"/>
          <a:stretch/>
        </p:blipFill>
        <p:spPr bwMode="auto">
          <a:xfrm>
            <a:off x="2194485" y="2187527"/>
            <a:ext cx="11860681" cy="5760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5"/>
          <p:cNvSpPr>
            <a:spLocks noChangeArrowheads="1"/>
          </p:cNvSpPr>
          <p:nvPr/>
        </p:nvSpPr>
        <p:spPr bwMode="auto">
          <a:xfrm>
            <a:off x="14892496" y="2187527"/>
            <a:ext cx="1169959" cy="29234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1pPr>
            <a:lvl2pPr marL="742950" indent="-285750"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2pPr>
            <a:lvl3pPr marL="1143000" indent="-228600"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3pPr>
            <a:lvl4pPr marL="1600200" indent="-228600"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4pPr>
            <a:lvl5pPr marL="2057400" indent="-228600"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7200"/>
              </a:spcBef>
            </a:pPr>
            <a:endParaRPr lang="pt-BR" alt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528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afeet</a:t>
            </a:r>
            <a:endParaRPr lang="pt-BR" dirty="0"/>
          </a:p>
        </p:txBody>
      </p:sp>
      <p:sp>
        <p:nvSpPr>
          <p:cNvPr id="13" name="Retângulo 5"/>
          <p:cNvSpPr>
            <a:spLocks noChangeArrowheads="1"/>
          </p:cNvSpPr>
          <p:nvPr/>
        </p:nvSpPr>
        <p:spPr bwMode="auto">
          <a:xfrm>
            <a:off x="14892496" y="2187527"/>
            <a:ext cx="1169959" cy="29234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1pPr>
            <a:lvl2pPr marL="742950" indent="-285750"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2pPr>
            <a:lvl3pPr marL="1143000" indent="-228600"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3pPr>
            <a:lvl4pPr marL="1600200" indent="-228600"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4pPr>
            <a:lvl5pPr marL="2057400" indent="-228600"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4C4C4C"/>
                </a:solidFill>
                <a:latin typeface="Open Sans Light" pitchFamily="34" charset="0"/>
                <a:ea typeface="ヒラギノ角ゴ ProN W3" charset="-128"/>
                <a:sym typeface="Open Sans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7200"/>
              </a:spcBef>
            </a:pPr>
            <a:endParaRPr lang="pt-BR" alt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8019" b="5660"/>
          <a:stretch/>
        </p:blipFill>
        <p:spPr>
          <a:xfrm>
            <a:off x="2190563" y="2187527"/>
            <a:ext cx="11868525" cy="576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593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engeform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8019" b="5424"/>
          <a:stretch/>
        </p:blipFill>
        <p:spPr>
          <a:xfrm>
            <a:off x="2206733" y="2226216"/>
            <a:ext cx="11836185" cy="576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1189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engeform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8256" b="5424"/>
          <a:stretch/>
        </p:blipFill>
        <p:spPr>
          <a:xfrm>
            <a:off x="2190563" y="2226212"/>
            <a:ext cx="11868524" cy="576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2007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Brasil </a:t>
            </a:r>
            <a:r>
              <a:rPr lang="pt-BR" dirty="0" err="1" smtClean="0"/>
              <a:t>insurance</a:t>
            </a:r>
            <a:endParaRPr lang="pt-BR" dirty="0"/>
          </a:p>
        </p:txBody>
      </p:sp>
      <p:pic>
        <p:nvPicPr>
          <p:cNvPr id="5" name="Imagem 3" descr="_0hom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97" y="2212554"/>
            <a:ext cx="10539857" cy="5760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51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Resource</a:t>
            </a:r>
            <a:r>
              <a:rPr lang="pt-BR" dirty="0" smtClean="0"/>
              <a:t> it</a:t>
            </a:r>
            <a:endParaRPr lang="pt-BR" dirty="0"/>
          </a:p>
        </p:txBody>
      </p:sp>
      <p:pic>
        <p:nvPicPr>
          <p:cNvPr id="6" name="Imagem 3" descr="Fluig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3" r="1231" b="5948"/>
          <a:stretch>
            <a:fillRect/>
          </a:stretch>
        </p:blipFill>
        <p:spPr bwMode="auto">
          <a:xfrm>
            <a:off x="1973136" y="2232956"/>
            <a:ext cx="12303379" cy="5760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6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Resource</a:t>
            </a:r>
            <a:r>
              <a:rPr lang="pt-BR" dirty="0" smtClean="0"/>
              <a:t> it</a:t>
            </a:r>
            <a:endParaRPr lang="pt-BR" dirty="0"/>
          </a:p>
        </p:txBody>
      </p:sp>
      <p:pic>
        <p:nvPicPr>
          <p:cNvPr id="5" name="Imagem 3" descr="Fluig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r="1111" b="5853"/>
          <a:stretch>
            <a:fillRect/>
          </a:stretch>
        </p:blipFill>
        <p:spPr bwMode="auto">
          <a:xfrm>
            <a:off x="1967999" y="2236131"/>
            <a:ext cx="12313653" cy="5760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7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wcm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86995" y="3578773"/>
            <a:ext cx="7842151" cy="1986455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 smtClean="0"/>
              <a:t>O </a:t>
            </a:r>
            <a:r>
              <a:rPr lang="pt-BR" b="1" dirty="0" smtClean="0"/>
              <a:t>Web </a:t>
            </a:r>
            <a:r>
              <a:rPr lang="pt-BR" b="1" dirty="0" err="1"/>
              <a:t>Content</a:t>
            </a:r>
            <a:r>
              <a:rPr lang="pt-BR" b="1" dirty="0"/>
              <a:t> </a:t>
            </a:r>
            <a:r>
              <a:rPr lang="pt-BR" b="1" dirty="0" smtClean="0"/>
              <a:t>Management</a:t>
            </a:r>
            <a:r>
              <a:rPr lang="pt-BR" dirty="0" smtClean="0"/>
              <a:t> (WCM) é </a:t>
            </a:r>
            <a:r>
              <a:rPr lang="pt-BR" dirty="0"/>
              <a:t>uma ferramenta que promove gestão de conteúdo, colaboração e </a:t>
            </a:r>
            <a:r>
              <a:rPr lang="pt-BR" dirty="0" smtClean="0"/>
              <a:t>recursos de </a:t>
            </a:r>
            <a:r>
              <a:rPr lang="pt-BR" dirty="0"/>
              <a:t>administração de </a:t>
            </a:r>
            <a:r>
              <a:rPr lang="pt-BR" dirty="0" smtClean="0"/>
              <a:t>portais </a:t>
            </a:r>
            <a:r>
              <a:rPr lang="pt-BR" dirty="0"/>
              <a:t>na Web</a:t>
            </a:r>
          </a:p>
          <a:p>
            <a:pPr algn="just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50" y="1809000"/>
            <a:ext cx="5526000" cy="5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Resource</a:t>
            </a:r>
            <a:r>
              <a:rPr lang="pt-BR" dirty="0" smtClean="0"/>
              <a:t> it</a:t>
            </a:r>
            <a:endParaRPr lang="pt-BR" dirty="0"/>
          </a:p>
        </p:txBody>
      </p:sp>
      <p:pic>
        <p:nvPicPr>
          <p:cNvPr id="6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2" b="5968"/>
          <a:stretch/>
        </p:blipFill>
        <p:spPr bwMode="auto">
          <a:xfrm>
            <a:off x="1818945" y="2225327"/>
            <a:ext cx="12611760" cy="5760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70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grendene</a:t>
            </a:r>
            <a:endParaRPr lang="pt-BR" dirty="0"/>
          </a:p>
        </p:txBody>
      </p:sp>
      <p:pic>
        <p:nvPicPr>
          <p:cNvPr id="5" name="Imagem 1" descr="image00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/>
          <a:stretch>
            <a:fillRect/>
          </a:stretch>
        </p:blipFill>
        <p:spPr bwMode="auto">
          <a:xfrm>
            <a:off x="2252694" y="2239198"/>
            <a:ext cx="11744263" cy="5760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Grupo máquina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8256" b="5424"/>
          <a:stretch/>
        </p:blipFill>
        <p:spPr>
          <a:xfrm>
            <a:off x="2190564" y="2240493"/>
            <a:ext cx="11868523" cy="576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0968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Grupo máquina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8256" b="5424"/>
          <a:stretch/>
        </p:blipFill>
        <p:spPr>
          <a:xfrm>
            <a:off x="2190564" y="2224728"/>
            <a:ext cx="11868523" cy="576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058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Grupo máquina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8256" b="5424"/>
          <a:stretch/>
        </p:blipFill>
        <p:spPr>
          <a:xfrm>
            <a:off x="2190564" y="2224728"/>
            <a:ext cx="11868523" cy="576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9516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steck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25" y="2230573"/>
            <a:ext cx="10245000" cy="576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259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steck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25" y="2230573"/>
            <a:ext cx="10245000" cy="576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4064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C&amp;A</a:t>
            </a:r>
            <a:endParaRPr lang="pt-BR" dirty="0"/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5" b="5659"/>
          <a:stretch>
            <a:fillRect/>
          </a:stretch>
        </p:blipFill>
        <p:spPr bwMode="auto">
          <a:xfrm>
            <a:off x="2214765" y="2211193"/>
            <a:ext cx="11820120" cy="5760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91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40589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wcm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pt-BR" b="1" dirty="0">
                <a:latin typeface="Trebuchet MS" pitchFamily="34" charset="0"/>
              </a:rPr>
              <a:t>Criar uma página privada no menu lateral esquerdo</a:t>
            </a:r>
            <a:r>
              <a:rPr lang="pt-BR" dirty="0">
                <a:latin typeface="Trebuchet MS" pitchFamily="34" charset="0"/>
              </a:rPr>
              <a:t>: imagine que está em um projeto de Portal e precisa criar uma página com notícias coorporativas, como por exemplo, comunicados do RH, novidades dos </a:t>
            </a:r>
            <a:r>
              <a:rPr lang="pt-BR" dirty="0" smtClean="0">
                <a:latin typeface="Trebuchet MS" pitchFamily="34" charset="0"/>
              </a:rPr>
              <a:t>sistemas internos, informativos do marketing corporativo, etc.</a:t>
            </a:r>
          </a:p>
          <a:p>
            <a:pPr marL="514350" indent="-514350" algn="just">
              <a:buFont typeface="+mj-lt"/>
              <a:buAutoNum type="arabicPeriod"/>
            </a:pPr>
            <a:endParaRPr lang="pt-BR" dirty="0" smtClean="0">
              <a:latin typeface="Trebuchet MS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 smtClean="0">
                <a:latin typeface="Trebuchet MS" pitchFamily="34" charset="0"/>
              </a:rPr>
              <a:t>Adicione </a:t>
            </a:r>
            <a:r>
              <a:rPr lang="pt-BR" b="1" dirty="0">
                <a:latin typeface="Trebuchet MS" pitchFamily="34" charset="0"/>
              </a:rPr>
              <a:t>widgets específicas para a sua necessidade: </a:t>
            </a:r>
            <a:r>
              <a:rPr lang="pt-BR" dirty="0">
                <a:latin typeface="Trebuchet MS" pitchFamily="34" charset="0"/>
              </a:rPr>
              <a:t>utilize as widgets nativas do produto e se necessário customizadas.</a:t>
            </a:r>
            <a:endParaRPr lang="pt-BR" b="1" dirty="0">
              <a:latin typeface="Trebuchet MS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6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mtClean="0"/>
              <a:t>1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Layout de páginas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523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wcm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Imagine que está em um Projeto de Portal em um cliente do segmento de Marketing Digital. </a:t>
            </a:r>
            <a:endParaRPr lang="pt-BR" dirty="0" smtClean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dirty="0" smtClean="0"/>
              <a:t>Ele </a:t>
            </a:r>
            <a:r>
              <a:rPr lang="pt-BR" dirty="0"/>
              <a:t>deseja criar um portal de comunicação institucional, um repositório único de documentos corporativos e uma central de comunicação entre </a:t>
            </a:r>
            <a:r>
              <a:rPr lang="pt-BR" dirty="0" smtClean="0"/>
              <a:t>BackOffice </a:t>
            </a:r>
            <a:r>
              <a:rPr lang="pt-BR" dirty="0"/>
              <a:t>e vendedores</a:t>
            </a:r>
            <a:r>
              <a:rPr lang="pt-BR" dirty="0" smtClean="0"/>
              <a:t>.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dirty="0"/>
              <a:t>As especificidades são: a companhia passou por um processo de aquisição de outras empresas e deseja disseminar uma cultura uniforme. </a:t>
            </a:r>
            <a:endParaRPr lang="pt-BR" dirty="0" smtClean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dirty="0" smtClean="0"/>
              <a:t>Além </a:t>
            </a:r>
            <a:r>
              <a:rPr lang="pt-BR" dirty="0"/>
              <a:t>disso, precisa estruturar uma forma de comunicação mais efetiva com sua força de vendas, segmentando os conteúdos pelas linhas de produto</a:t>
            </a:r>
            <a:r>
              <a:rPr lang="pt-BR" dirty="0" smtClean="0"/>
              <a:t>.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224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- </a:t>
            </a:r>
            <a:r>
              <a:rPr lang="pt-BR" dirty="0" err="1" smtClean="0"/>
              <a:t>wcm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lvl="1" indent="-457200" algn="just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61950" algn="l"/>
              </a:tabLst>
            </a:pPr>
            <a:r>
              <a:rPr lang="pt-BR" sz="2800" dirty="0" smtClean="0"/>
              <a:t>Criar </a:t>
            </a:r>
            <a:r>
              <a:rPr lang="pt-BR" sz="2800" dirty="0"/>
              <a:t>diferentes perfis de usuários, conforme as necessidades informadas </a:t>
            </a:r>
            <a:r>
              <a:rPr lang="pt-BR" sz="2800" dirty="0" smtClean="0"/>
              <a:t>acima</a:t>
            </a:r>
          </a:p>
          <a:p>
            <a:pPr marL="457200" lvl="1" indent="-457200" algn="just">
              <a:lnSpc>
                <a:spcPct val="150000"/>
              </a:lnSpc>
              <a:spcBef>
                <a:spcPts val="0"/>
              </a:spcBef>
              <a:buAutoNum type="arabicPeriod"/>
              <a:tabLst>
                <a:tab pos="361950" algn="l"/>
              </a:tabLst>
            </a:pPr>
            <a:r>
              <a:rPr lang="pt-BR" sz="2800" dirty="0" smtClean="0"/>
              <a:t>Criar </a:t>
            </a:r>
            <a:r>
              <a:rPr lang="pt-BR" sz="2800" dirty="0"/>
              <a:t>a home com acesso as 3 principais necessidades de acordo com o perfil  de cada </a:t>
            </a:r>
            <a:r>
              <a:rPr lang="pt-BR" sz="2800" dirty="0" smtClean="0"/>
              <a:t>usuário</a:t>
            </a:r>
          </a:p>
          <a:p>
            <a:pPr marL="457200" lvl="1" indent="-457200" algn="just">
              <a:lnSpc>
                <a:spcPct val="150000"/>
              </a:lnSpc>
              <a:spcBef>
                <a:spcPts val="0"/>
              </a:spcBef>
              <a:buAutoNum type="arabicPeriod" startAt="3"/>
              <a:tabLst>
                <a:tab pos="361950" algn="l"/>
              </a:tabLst>
            </a:pPr>
            <a:r>
              <a:rPr lang="pt-BR" sz="2800" dirty="0" smtClean="0"/>
              <a:t>Estruturar </a:t>
            </a:r>
            <a:r>
              <a:rPr lang="pt-BR" sz="2800" dirty="0"/>
              <a:t>a </a:t>
            </a:r>
            <a:r>
              <a:rPr lang="pt-BR" sz="2800" dirty="0" smtClean="0"/>
              <a:t>raiz </a:t>
            </a:r>
            <a:r>
              <a:rPr lang="pt-BR" sz="2800" dirty="0"/>
              <a:t>do </a:t>
            </a:r>
            <a:r>
              <a:rPr lang="pt-BR" sz="2800" dirty="0" smtClean="0"/>
              <a:t>GED</a:t>
            </a:r>
          </a:p>
          <a:p>
            <a:pPr marL="457200" lvl="1" indent="-457200" algn="just">
              <a:lnSpc>
                <a:spcPct val="150000"/>
              </a:lnSpc>
              <a:spcBef>
                <a:spcPts val="0"/>
              </a:spcBef>
              <a:buAutoNum type="arabicPeriod" startAt="3"/>
              <a:tabLst>
                <a:tab pos="361950" algn="l"/>
              </a:tabLst>
            </a:pPr>
            <a:r>
              <a:rPr lang="pt-BR" sz="2800" dirty="0" smtClean="0"/>
              <a:t>Criar </a:t>
            </a:r>
            <a:r>
              <a:rPr lang="pt-BR" sz="2800" dirty="0"/>
              <a:t>as comunidades </a:t>
            </a:r>
            <a:r>
              <a:rPr lang="pt-BR" sz="2800" dirty="0" smtClean="0"/>
              <a:t>necessárias</a:t>
            </a:r>
          </a:p>
          <a:p>
            <a:pPr marL="457200" lvl="1" indent="-457200" algn="just">
              <a:lnSpc>
                <a:spcPct val="150000"/>
              </a:lnSpc>
              <a:spcBef>
                <a:spcPts val="0"/>
              </a:spcBef>
              <a:buAutoNum type="arabicPeriod" startAt="3"/>
              <a:tabLst>
                <a:tab pos="361950" algn="l"/>
              </a:tabLst>
            </a:pPr>
            <a:r>
              <a:rPr lang="pt-BR" sz="2800" dirty="0" smtClean="0"/>
              <a:t>Criar </a:t>
            </a:r>
            <a:r>
              <a:rPr lang="pt-BR" sz="2800" dirty="0"/>
              <a:t>uma página extra utilizando layouts e widgets nativas.</a:t>
            </a:r>
          </a:p>
        </p:txBody>
      </p:sp>
    </p:spTree>
    <p:extLst>
      <p:ext uri="{BB962C8B-B14F-4D97-AF65-F5344CB8AC3E}">
        <p14:creationId xmlns:p14="http://schemas.microsoft.com/office/powerpoint/2010/main" val="7781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de comunicação fluig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727960"/>
            <a:ext cx="13614082" cy="5328919"/>
          </a:xfrm>
        </p:spPr>
        <p:txBody>
          <a:bodyPr numCol="2" anchor="t"/>
          <a:lstStyle/>
          <a:p>
            <a:r>
              <a:rPr lang="pt-BR" dirty="0" smtClean="0"/>
              <a:t>Site: </a:t>
            </a:r>
            <a:r>
              <a:rPr lang="pt-BR" dirty="0" smtClean="0">
                <a:hlinkClick r:id="rId3"/>
              </a:rPr>
              <a:t>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Documentação: </a:t>
            </a:r>
            <a:r>
              <a:rPr lang="pt-BR" dirty="0" smtClean="0">
                <a:hlinkClick r:id="rId4"/>
              </a:rPr>
              <a:t>dev.fluig.com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Guia de </a:t>
            </a:r>
            <a:r>
              <a:rPr lang="pt-BR" dirty="0" smtClean="0"/>
              <a:t>Relacionamento: </a:t>
            </a:r>
          </a:p>
          <a:p>
            <a:endParaRPr lang="pt-BR" dirty="0"/>
          </a:p>
          <a:p>
            <a:r>
              <a:rPr lang="pt-BR" dirty="0" smtClean="0"/>
              <a:t>Suporte: </a:t>
            </a:r>
            <a:r>
              <a:rPr lang="pt-BR" dirty="0" smtClean="0">
                <a:hlinkClick r:id="rId5" action="ppaction://hlinkfile"/>
              </a:rPr>
              <a:t>suporte.fluig.com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Comunidade DEV fluig:</a:t>
            </a:r>
          </a:p>
          <a:p>
            <a:endParaRPr lang="pt-BR" dirty="0" smtClean="0"/>
          </a:p>
          <a:p>
            <a:r>
              <a:rPr lang="pt-BR" dirty="0" smtClean="0"/>
              <a:t>Blog</a:t>
            </a:r>
            <a:r>
              <a:rPr lang="pt-BR" dirty="0"/>
              <a:t>: </a:t>
            </a:r>
            <a:r>
              <a:rPr lang="pt-BR" dirty="0" smtClean="0">
                <a:hlinkClick r:id="rId6"/>
              </a:rPr>
              <a:t>fluig.com/blog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 smtClean="0">
                <a:hlinkClick r:id="rId7"/>
              </a:rPr>
              <a:t>youtube.com/</a:t>
            </a:r>
            <a:r>
              <a:rPr lang="pt-BR" dirty="0" err="1" smtClean="0">
                <a:hlinkClick r:id="rId7"/>
              </a:rPr>
              <a:t>fluigplatform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SlideShare</a:t>
            </a:r>
            <a:r>
              <a:rPr lang="pt-BR" dirty="0"/>
              <a:t>: </a:t>
            </a:r>
            <a:r>
              <a:rPr lang="pt-BR" dirty="0" smtClean="0">
                <a:hlinkClick r:id="rId8"/>
              </a:rPr>
              <a:t>pt.slideshare.net/fluig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Scribd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scribd.com/</a:t>
            </a:r>
            <a:r>
              <a:rPr lang="pt-BR" dirty="0" err="1" smtClean="0">
                <a:hlinkClick r:id="rId9"/>
              </a:rPr>
              <a:t>fluigplatform</a:t>
            </a:r>
            <a:endParaRPr lang="pt-BR" dirty="0" smtClean="0"/>
          </a:p>
        </p:txBody>
      </p:sp>
      <p:pic>
        <p:nvPicPr>
          <p:cNvPr id="7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918758" y="6801801"/>
            <a:ext cx="467880" cy="468490"/>
          </a:xfrm>
          <a:prstGeom prst="rect">
            <a:avLst/>
          </a:prstGeom>
        </p:spPr>
      </p:pic>
      <p:pic>
        <p:nvPicPr>
          <p:cNvPr id="6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301272" y="476359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075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EDUCATION CENTER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0073640" y="4619301"/>
            <a:ext cx="4475163" cy="776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E-mail: fluig.education.center@fluig.com</a:t>
            </a:r>
          </a:p>
          <a:p>
            <a:r>
              <a:rPr lang="pt-BR" dirty="0"/>
              <a:t>Fone: (11) 2099-7337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46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18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Layouts de páginas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434" y="1882899"/>
            <a:ext cx="9320782" cy="507649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Elipse 6"/>
          <p:cNvSpPr/>
          <p:nvPr/>
        </p:nvSpPr>
        <p:spPr>
          <a:xfrm>
            <a:off x="12235487" y="1386266"/>
            <a:ext cx="1152000" cy="11520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32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32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85377" y="6571518"/>
            <a:ext cx="14682819" cy="1185839"/>
          </a:xfrm>
          <a:solidFill>
            <a:srgbClr val="FFFFFF"/>
          </a:solidFill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O </a:t>
            </a:r>
            <a:r>
              <a:rPr lang="pt-BR" b="1" dirty="0"/>
              <a:t>layout</a:t>
            </a:r>
            <a:r>
              <a:rPr lang="pt-BR" dirty="0"/>
              <a:t> </a:t>
            </a:r>
            <a:r>
              <a:rPr lang="pt-BR" dirty="0" smtClean="0"/>
              <a:t>determina </a:t>
            </a:r>
            <a:r>
              <a:rPr lang="pt-BR" dirty="0"/>
              <a:t>a composição de uma página e é </a:t>
            </a:r>
            <a:r>
              <a:rPr lang="pt-BR" dirty="0" smtClean="0"/>
              <a:t>formado por </a:t>
            </a:r>
            <a:r>
              <a:rPr lang="pt-BR" dirty="0"/>
              <a:t>múltiplos </a:t>
            </a:r>
            <a:r>
              <a:rPr lang="pt-BR" dirty="0" smtClean="0"/>
              <a:t>slots</a:t>
            </a:r>
          </a:p>
          <a:p>
            <a:pPr marL="0" indent="0" algn="ctr">
              <a:buNone/>
            </a:pPr>
            <a:r>
              <a:rPr lang="pt-BR" dirty="0" smtClean="0"/>
              <a:t>A </a:t>
            </a:r>
            <a:r>
              <a:rPr lang="pt-BR" dirty="0"/>
              <a:t>quantidade, posição e dimensão </a:t>
            </a:r>
            <a:r>
              <a:rPr lang="pt-BR" dirty="0" smtClean="0"/>
              <a:t>dos slots </a:t>
            </a:r>
            <a:r>
              <a:rPr lang="pt-BR" dirty="0"/>
              <a:t>é o que </a:t>
            </a:r>
            <a:r>
              <a:rPr lang="pt-BR" dirty="0" smtClean="0"/>
              <a:t>define o corpo do layout:</a:t>
            </a:r>
            <a:endParaRPr lang="pt-BR" dirty="0">
              <a:effectLst/>
            </a:endParaRPr>
          </a:p>
        </p:txBody>
      </p:sp>
      <p:pic>
        <p:nvPicPr>
          <p:cNvPr id="11" name="Imagem 10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477" y="7054075"/>
            <a:ext cx="540000" cy="531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82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slots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9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slots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494270" y="7062952"/>
            <a:ext cx="13261110" cy="993927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Os </a:t>
            </a:r>
            <a:r>
              <a:rPr lang="pt-BR" b="1" dirty="0"/>
              <a:t>slots</a:t>
            </a:r>
            <a:r>
              <a:rPr lang="pt-BR" dirty="0"/>
              <a:t> são espaços predefinidos dentro de um layout, que disponibilizam o local da página onde é possível adicionar </a:t>
            </a:r>
            <a:r>
              <a:rPr lang="pt-BR" dirty="0" smtClean="0"/>
              <a:t>Widgets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1741252"/>
            <a:ext cx="10058400" cy="513533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78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widgets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3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3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widgets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494270" y="7062952"/>
            <a:ext cx="13261110" cy="993927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 err="1" smtClean="0"/>
              <a:t>Widget</a:t>
            </a:r>
            <a:r>
              <a:rPr lang="pt-BR" dirty="0" smtClean="0"/>
              <a:t> </a:t>
            </a:r>
            <a:r>
              <a:rPr lang="pt-BR" dirty="0"/>
              <a:t>é um componente de interface com o usuário, responsável por montar o fragmento de uma página </a:t>
            </a:r>
            <a:r>
              <a:rPr lang="pt-BR" dirty="0" smtClean="0"/>
              <a:t>Web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33" y="1812587"/>
            <a:ext cx="9253776" cy="5040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Elipse 5"/>
          <p:cNvSpPr/>
          <p:nvPr/>
        </p:nvSpPr>
        <p:spPr>
          <a:xfrm>
            <a:off x="11910067" y="1297619"/>
            <a:ext cx="980283" cy="998404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4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4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82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3_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Template_fluig</Template>
  <TotalTime>0</TotalTime>
  <Words>573</Words>
  <Application>Microsoft Office PowerPoint</Application>
  <PresentationFormat>Personalizar</PresentationFormat>
  <Paragraphs>119</Paragraphs>
  <Slides>44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20</vt:i4>
      </vt:variant>
      <vt:variant>
        <vt:lpstr>Títulos de slides</vt:lpstr>
      </vt:variant>
      <vt:variant>
        <vt:i4>44</vt:i4>
      </vt:variant>
    </vt:vector>
  </HeadingPairs>
  <TitlesOfParts>
    <vt:vector size="75" baseType="lpstr">
      <vt:lpstr>Arial</vt:lpstr>
      <vt:lpstr>Calibri</vt:lpstr>
      <vt:lpstr>Gill Sans Light</vt:lpstr>
      <vt:lpstr>Open Sans</vt:lpstr>
      <vt:lpstr>Open Sans Bold</vt:lpstr>
      <vt:lpstr>Open Sans Light</vt:lpstr>
      <vt:lpstr>Open Sans Semibold</vt:lpstr>
      <vt:lpstr>Tahoma</vt:lpstr>
      <vt:lpstr>Trebuchet MS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3_SLIDES_CONTEÚDOS</vt:lpstr>
      <vt:lpstr>Apresentação do PowerPoint</vt:lpstr>
      <vt:lpstr>wcm</vt:lpstr>
      <vt:lpstr>wcm</vt:lpstr>
      <vt:lpstr>Apresentação do PowerPoint</vt:lpstr>
      <vt:lpstr>Layouts de páginas</vt:lpstr>
      <vt:lpstr>Apresentação do PowerPoint</vt:lpstr>
      <vt:lpstr>slots</vt:lpstr>
      <vt:lpstr>Apresentação do PowerPoint</vt:lpstr>
      <vt:lpstr>widgets</vt:lpstr>
      <vt:lpstr>Permissões de widgets</vt:lpstr>
      <vt:lpstr>Widgets mobile</vt:lpstr>
      <vt:lpstr>Categorias de widgets</vt:lpstr>
      <vt:lpstr>Apresentação do PowerPoint</vt:lpstr>
      <vt:lpstr>Publicação de páginas</vt:lpstr>
      <vt:lpstr>Alteração de layouts</vt:lpstr>
      <vt:lpstr>Endereço de acesso personalizado</vt:lpstr>
      <vt:lpstr>Apresentação do PowerPoint</vt:lpstr>
      <vt:lpstr>Histórico de páginas</vt:lpstr>
      <vt:lpstr>Apresentação do PowerPoint</vt:lpstr>
      <vt:lpstr>Fluig store</vt:lpstr>
      <vt:lpstr>Kit intranet</vt:lpstr>
      <vt:lpstr>Apresentação do PowerPoint</vt:lpstr>
      <vt:lpstr>afeet</vt:lpstr>
      <vt:lpstr>afeet</vt:lpstr>
      <vt:lpstr>engeform</vt:lpstr>
      <vt:lpstr>engeform</vt:lpstr>
      <vt:lpstr>Brasil insurance</vt:lpstr>
      <vt:lpstr>Resource it</vt:lpstr>
      <vt:lpstr>Resource it</vt:lpstr>
      <vt:lpstr>Resource it</vt:lpstr>
      <vt:lpstr>grendene</vt:lpstr>
      <vt:lpstr>Grupo máquina</vt:lpstr>
      <vt:lpstr>Grupo máquina</vt:lpstr>
      <vt:lpstr>Grupo máquina</vt:lpstr>
      <vt:lpstr>steck</vt:lpstr>
      <vt:lpstr>steck</vt:lpstr>
      <vt:lpstr>C&amp;A</vt:lpstr>
      <vt:lpstr>MÃOS à OBRA!</vt:lpstr>
      <vt:lpstr>Exercícios de fixação - wcm</vt:lpstr>
      <vt:lpstr>Exercícios de fixação - wcm</vt:lpstr>
      <vt:lpstr>Exercícios de fixação - wcm</vt:lpstr>
      <vt:lpstr>Canais de comunicação fluig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2015-09-14T19:22:44Z</dcterms:created>
  <dcterms:modified xsi:type="dcterms:W3CDTF">2016-02-17T17:11:40Z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144F2911-6701-460E-8863-0B884A01B612</vt:lpwstr>
  </property>
  <property fmtid="{D5CDD505-2E9C-101B-9397-08002B2CF9AE}" pid="3" name="ArticulatePath">
    <vt:lpwstr>Treinamentos - Funcional WCM</vt:lpwstr>
  </property>
</Properties>
</file>